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83" r:id="rId3"/>
    <p:sldId id="286" r:id="rId4"/>
    <p:sldId id="284" r:id="rId5"/>
    <p:sldId id="288" r:id="rId6"/>
    <p:sldId id="285" r:id="rId7"/>
    <p:sldId id="287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81" r:id="rId18"/>
    <p:sldId id="282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50" d="100"/>
          <a:sy n="150" d="100"/>
        </p:scale>
        <p:origin x="57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36B259-BBAA-4C0C-9613-8966C823A8AC}" type="datetimeFigureOut">
              <a:rPr lang="en-CA" smtClean="0"/>
              <a:t>2020-02-14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54B9CA-BD52-4957-9961-929D846D625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542829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Core</a:t>
            </a:r>
            <a:r>
              <a:rPr lang="en-CA" baseline="0" dirty="0" smtClean="0"/>
              <a:t> of proof: how can we be sure that there is such a circuit?</a:t>
            </a:r>
          </a:p>
          <a:p>
            <a:pPr marL="228600" indent="-228600">
              <a:buAutoNum type="arabicPeriod"/>
            </a:pPr>
            <a:r>
              <a:rPr lang="en-CA" baseline="0" dirty="0" smtClean="0"/>
              <a:t>Circuit starts at v and each time it enters a vertex it can also leave it because </a:t>
            </a:r>
            <a:r>
              <a:rPr lang="en-CA" b="1" baseline="0" dirty="0" smtClean="0"/>
              <a:t>all the vertices have even degree</a:t>
            </a:r>
          </a:p>
          <a:p>
            <a:pPr marL="228600" indent="-228600">
              <a:buAutoNum type="arabicPeriod"/>
            </a:pPr>
            <a:r>
              <a:rPr lang="en-CA" baseline="0" dirty="0" smtClean="0"/>
              <a:t>When the circuit started at v, </a:t>
            </a:r>
            <a:r>
              <a:rPr lang="en-CA" b="1" baseline="0" dirty="0" smtClean="0"/>
              <a:t>because the degree of v is even</a:t>
            </a:r>
            <a:r>
              <a:rPr lang="en-CA" baseline="0" dirty="0" smtClean="0"/>
              <a:t>, there was still at least one remaining untraversed edge leading back to v.  Call the other vertex on that edge w.  The circuit has to reach w in order to be able to return to v.  However, the graph is </a:t>
            </a:r>
            <a:r>
              <a:rPr lang="en-CA" b="1" baseline="0" dirty="0" smtClean="0"/>
              <a:t>connected</a:t>
            </a:r>
            <a:r>
              <a:rPr lang="en-CA" baseline="0" dirty="0" smtClean="0"/>
              <a:t>, so this means that there exists a path from any vertex in G (and therefore in the circuit) to w and therefore the circuit can eventually return to w and then v.  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54B9CA-BD52-4957-9961-929D846D6257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19327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54B9CA-BD52-4957-9961-929D846D6257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816770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 smtClean="0"/>
              <a:t>Note that G’ is now disconnected..</a:t>
            </a:r>
            <a:r>
              <a:rPr lang="en-CA" baseline="0" dirty="0" smtClean="0"/>
              <a:t> However, the algorithm iterates on the connected components of G’.  Also, because edges are removed from G’ two at a time, ,the vertices in G’ still have even degrees.  Therefore by the same reasoning as earlier, circuits starting from vertices in  </a:t>
            </a:r>
            <a:r>
              <a:rPr lang="en-CA" sz="1200" b="0" dirty="0" smtClean="0"/>
              <a:t>V(C)</a:t>
            </a:r>
            <a:r>
              <a:rPr lang="en-CA" sz="1200" b="0" dirty="0" smtClean="0">
                <a:sym typeface="Symbol" panose="05050102010706020507" pitchFamily="18" charset="2"/>
              </a:rPr>
              <a:t>V(G’) can still be found</a:t>
            </a:r>
            <a:r>
              <a:rPr lang="en-CA" sz="1200" b="1" dirty="0" smtClean="0">
                <a:sym typeface="Symbol" panose="05050102010706020507" pitchFamily="18" charset="2"/>
              </a:rPr>
              <a:t>.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54B9CA-BD52-4957-9961-929D846D6257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23096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1AA1A-6AEF-43DC-81BC-9E61B0553584}" type="datetimeFigureOut">
              <a:rPr lang="en-CA" smtClean="0"/>
              <a:t>2020-02-14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3109F-6915-41C3-8265-321A1FBBE9B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64265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1AA1A-6AEF-43DC-81BC-9E61B0553584}" type="datetimeFigureOut">
              <a:rPr lang="en-CA" smtClean="0"/>
              <a:t>2020-02-14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3109F-6915-41C3-8265-321A1FBBE9B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57465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1AA1A-6AEF-43DC-81BC-9E61B0553584}" type="datetimeFigureOut">
              <a:rPr lang="en-CA" smtClean="0"/>
              <a:t>2020-02-14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3109F-6915-41C3-8265-321A1FBBE9B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76633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1AA1A-6AEF-43DC-81BC-9E61B0553584}" type="datetimeFigureOut">
              <a:rPr lang="en-CA" smtClean="0"/>
              <a:t>2020-02-14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3109F-6915-41C3-8265-321A1FBBE9B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72533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1AA1A-6AEF-43DC-81BC-9E61B0553584}" type="datetimeFigureOut">
              <a:rPr lang="en-CA" smtClean="0"/>
              <a:t>2020-02-14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3109F-6915-41C3-8265-321A1FBBE9B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18286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1AA1A-6AEF-43DC-81BC-9E61B0553584}" type="datetimeFigureOut">
              <a:rPr lang="en-CA" smtClean="0"/>
              <a:t>2020-02-14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3109F-6915-41C3-8265-321A1FBBE9B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67318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1AA1A-6AEF-43DC-81BC-9E61B0553584}" type="datetimeFigureOut">
              <a:rPr lang="en-CA" smtClean="0"/>
              <a:t>2020-02-14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3109F-6915-41C3-8265-321A1FBBE9B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95829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1AA1A-6AEF-43DC-81BC-9E61B0553584}" type="datetimeFigureOut">
              <a:rPr lang="en-CA" smtClean="0"/>
              <a:t>2020-02-14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3109F-6915-41C3-8265-321A1FBBE9B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59835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1AA1A-6AEF-43DC-81BC-9E61B0553584}" type="datetimeFigureOut">
              <a:rPr lang="en-CA" smtClean="0"/>
              <a:t>2020-02-14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3109F-6915-41C3-8265-321A1FBBE9B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1681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1AA1A-6AEF-43DC-81BC-9E61B0553584}" type="datetimeFigureOut">
              <a:rPr lang="en-CA" smtClean="0"/>
              <a:t>2020-02-14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3109F-6915-41C3-8265-321A1FBBE9B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17664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1AA1A-6AEF-43DC-81BC-9E61B0553584}" type="datetimeFigureOut">
              <a:rPr lang="en-CA" smtClean="0"/>
              <a:t>2020-02-14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3109F-6915-41C3-8265-321A1FBBE9B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60230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1AA1A-6AEF-43DC-81BC-9E61B0553584}" type="datetimeFigureOut">
              <a:rPr lang="en-CA" smtClean="0"/>
              <a:t>2020-02-14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13109F-6915-41C3-8265-321A1FBBE9B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01174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CPS420</a:t>
            </a:r>
            <a:br>
              <a:rPr lang="en-CA" dirty="0" smtClean="0"/>
            </a:br>
            <a:r>
              <a:rPr lang="en-CA" dirty="0" smtClean="0"/>
              <a:t>Euler Circuit Construction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CA" dirty="0" smtClean="0"/>
          </a:p>
          <a:p>
            <a:endParaRPr lang="en-CA" dirty="0"/>
          </a:p>
          <a:p>
            <a:endParaRPr lang="en-CA" dirty="0" smtClean="0"/>
          </a:p>
          <a:p>
            <a:r>
              <a:rPr lang="en-CA" dirty="0" smtClean="0"/>
              <a:t>© Sophie Quigley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42761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643312" cy="1600200"/>
          </a:xfrm>
        </p:spPr>
        <p:txBody>
          <a:bodyPr/>
          <a:lstStyle/>
          <a:p>
            <a:r>
              <a:rPr lang="en-CA" dirty="0" smtClean="0"/>
              <a:t>Iterate on C’</a:t>
            </a:r>
            <a:endParaRPr lang="en-CA" dirty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3"/>
          <a:srcRect t="218" b="218"/>
          <a:stretch>
            <a:fillRect/>
          </a:stretch>
        </p:blipFill>
        <p:spPr>
          <a:xfrm>
            <a:off x="4772025" y="987425"/>
            <a:ext cx="6583363" cy="4873625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643313" cy="3811588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CA" sz="2000" b="1" dirty="0"/>
              <a:t>Pick a vertex w from V(C)</a:t>
            </a:r>
            <a:r>
              <a:rPr lang="en-CA" sz="2000" b="1" dirty="0">
                <a:sym typeface="Symbol" panose="05050102010706020507" pitchFamily="18" charset="2"/>
              </a:rPr>
              <a:t>V(G’)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CA" sz="2000" b="1" dirty="0">
                <a:sym typeface="Symbol" panose="05050102010706020507" pitchFamily="18" charset="2"/>
              </a:rPr>
              <a:t>w = </a:t>
            </a:r>
            <a:r>
              <a:rPr lang="en-CA" sz="2000" b="1" dirty="0" smtClean="0">
                <a:sym typeface="Symbol" panose="05050102010706020507" pitchFamily="18" charset="2"/>
              </a:rPr>
              <a:t>I</a:t>
            </a:r>
            <a:endParaRPr lang="en-CA" sz="2000" b="1" dirty="0"/>
          </a:p>
          <a:p>
            <a:r>
              <a:rPr lang="en-CA" sz="2000" b="1" dirty="0">
                <a:solidFill>
                  <a:srgbClr val="002060"/>
                </a:solidFill>
              </a:rPr>
              <a:t>E(G’)= {1, 3, 4, 9, 10, 11, 14, </a:t>
            </a:r>
            <a:r>
              <a:rPr lang="en-CA" sz="2000" b="1" dirty="0" smtClean="0">
                <a:solidFill>
                  <a:srgbClr val="002060"/>
                </a:solidFill>
              </a:rPr>
              <a:t>16</a:t>
            </a:r>
            <a:r>
              <a:rPr lang="en-CA" sz="2000" b="1" dirty="0">
                <a:solidFill>
                  <a:srgbClr val="002060"/>
                </a:solidFill>
              </a:rPr>
              <a:t>, 17 }</a:t>
            </a:r>
          </a:p>
          <a:p>
            <a:r>
              <a:rPr lang="en-CA" sz="2000" b="1" dirty="0" smtClean="0">
                <a:solidFill>
                  <a:srgbClr val="002060"/>
                </a:solidFill>
              </a:rPr>
              <a:t>V(G</a:t>
            </a:r>
            <a:r>
              <a:rPr lang="en-CA" sz="2000" b="1" dirty="0">
                <a:solidFill>
                  <a:srgbClr val="002060"/>
                </a:solidFill>
              </a:rPr>
              <a:t>’) = {A, B, C, D, E, G, I, J} </a:t>
            </a:r>
            <a:endParaRPr lang="en-CA" sz="2000" b="1" dirty="0" smtClean="0">
              <a:solidFill>
                <a:srgbClr val="002060"/>
              </a:solidFill>
            </a:endParaRPr>
          </a:p>
          <a:p>
            <a:r>
              <a:rPr lang="en-CA" sz="2000" b="1" dirty="0"/>
              <a:t>C = B2C13I8H15E5F6G7H12B</a:t>
            </a:r>
          </a:p>
          <a:p>
            <a:r>
              <a:rPr lang="en-CA" sz="2000" b="1" dirty="0"/>
              <a:t>E(C) = {2, 13, 8, 12, 15, 5, 6, 7 }</a:t>
            </a:r>
          </a:p>
          <a:p>
            <a:r>
              <a:rPr lang="en-CA" sz="2000" b="1" dirty="0"/>
              <a:t>V(C) = {B, C, I, H, E, F, G}</a:t>
            </a:r>
            <a:endParaRPr lang="en-CA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40691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643312" cy="1600200"/>
          </a:xfrm>
        </p:spPr>
        <p:txBody>
          <a:bodyPr/>
          <a:lstStyle/>
          <a:p>
            <a:r>
              <a:rPr lang="en-CA" dirty="0" smtClean="0"/>
              <a:t>Iterate on C’</a:t>
            </a:r>
            <a:endParaRPr lang="en-CA" dirty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218" b="218"/>
          <a:stretch>
            <a:fillRect/>
          </a:stretch>
        </p:blipFill>
        <p:spPr>
          <a:xfrm>
            <a:off x="4772025" y="987425"/>
            <a:ext cx="6583363" cy="4873625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643313" cy="3811588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CA" sz="2000" b="1" dirty="0"/>
              <a:t>Let C’ = circuit of G’ starting at w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CA" sz="2000" b="1" dirty="0">
                <a:solidFill>
                  <a:srgbClr val="FF0000"/>
                </a:solidFill>
              </a:rPr>
              <a:t>C’ = </a:t>
            </a:r>
            <a:r>
              <a:rPr lang="en-CA" sz="2000" b="1" dirty="0" smtClean="0">
                <a:solidFill>
                  <a:srgbClr val="FF0000"/>
                </a:solidFill>
              </a:rPr>
              <a:t>I11B1A10J9I</a:t>
            </a:r>
            <a:endParaRPr lang="en-CA" sz="2000" b="1" dirty="0">
              <a:solidFill>
                <a:srgbClr val="FF0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CA" sz="2000" b="1" dirty="0"/>
              <a:t>Integrate C’ into C:</a:t>
            </a:r>
          </a:p>
          <a:p>
            <a:r>
              <a:rPr lang="en-CA" sz="2000" b="1" dirty="0"/>
              <a:t>C = </a:t>
            </a:r>
            <a:r>
              <a:rPr lang="en-CA" sz="2000" b="1" dirty="0" smtClean="0"/>
              <a:t>B2C13</a:t>
            </a:r>
            <a:r>
              <a:rPr lang="en-CA" sz="2000" b="1" dirty="0">
                <a:solidFill>
                  <a:srgbClr val="FF0000"/>
                </a:solidFill>
              </a:rPr>
              <a:t>I11B1A10J9I</a:t>
            </a:r>
          </a:p>
          <a:p>
            <a:r>
              <a:rPr lang="en-CA" sz="2000" b="1" dirty="0" smtClean="0"/>
              <a:t>8H15E5F6G7H12B</a:t>
            </a:r>
            <a:endParaRPr lang="en-CA" sz="2000" b="1" dirty="0"/>
          </a:p>
          <a:p>
            <a:r>
              <a:rPr lang="en-CA" sz="2000" b="1" dirty="0"/>
              <a:t>E(C) = {2, 13, 8, 12, 15, 5, 6, </a:t>
            </a:r>
            <a:r>
              <a:rPr lang="en-CA" sz="2000" b="1" dirty="0" smtClean="0"/>
              <a:t>7, </a:t>
            </a:r>
            <a:r>
              <a:rPr lang="en-CA" sz="2000" b="1" dirty="0" smtClean="0">
                <a:solidFill>
                  <a:srgbClr val="FF0000"/>
                </a:solidFill>
              </a:rPr>
              <a:t>11, 1, 10, 9 </a:t>
            </a:r>
            <a:r>
              <a:rPr lang="en-CA" sz="2000" b="1" dirty="0"/>
              <a:t>}</a:t>
            </a:r>
          </a:p>
          <a:p>
            <a:r>
              <a:rPr lang="en-CA" sz="2000" b="1" dirty="0"/>
              <a:t>V(C) = {B, C, I, H, E, F, </a:t>
            </a:r>
            <a:r>
              <a:rPr lang="en-CA" sz="2000" b="1" dirty="0" smtClean="0"/>
              <a:t>G, </a:t>
            </a:r>
            <a:r>
              <a:rPr lang="en-CA" sz="2000" b="1" dirty="0" smtClean="0">
                <a:solidFill>
                  <a:srgbClr val="FF0000"/>
                </a:solidFill>
              </a:rPr>
              <a:t>J, A</a:t>
            </a:r>
            <a:r>
              <a:rPr lang="en-CA" sz="2000" b="1" dirty="0" smtClean="0"/>
              <a:t>}</a:t>
            </a:r>
            <a:endParaRPr lang="en-CA" sz="2000" b="1" dirty="0">
              <a:solidFill>
                <a:srgbClr val="FF0000"/>
              </a:solidFill>
            </a:endParaRPr>
          </a:p>
          <a:p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14846435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643312" cy="1600200"/>
          </a:xfrm>
        </p:spPr>
        <p:txBody>
          <a:bodyPr/>
          <a:lstStyle/>
          <a:p>
            <a:r>
              <a:rPr lang="en-CA" dirty="0" smtClean="0"/>
              <a:t>Iterate on G’</a:t>
            </a:r>
            <a:endParaRPr lang="en-CA" dirty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218" b="218"/>
          <a:stretch>
            <a:fillRect/>
          </a:stretch>
        </p:blipFill>
        <p:spPr>
          <a:xfrm>
            <a:off x="4772025" y="987425"/>
            <a:ext cx="6583363" cy="4873625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643313" cy="3811588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CA" sz="2000" b="1" dirty="0">
                <a:solidFill>
                  <a:srgbClr val="002060"/>
                </a:solidFill>
              </a:rPr>
              <a:t>Let G’ be the new graph </a:t>
            </a:r>
            <a:r>
              <a:rPr lang="en-CA" sz="2000" b="1" dirty="0" err="1">
                <a:solidFill>
                  <a:srgbClr val="002060"/>
                </a:solidFill>
              </a:rPr>
              <a:t>s.t.</a:t>
            </a:r>
            <a:endParaRPr lang="en-CA" sz="2000" b="1" dirty="0">
              <a:solidFill>
                <a:srgbClr val="002060"/>
              </a:solidFill>
            </a:endParaRPr>
          </a:p>
          <a:p>
            <a:r>
              <a:rPr lang="en-CA" sz="2000" b="1" dirty="0">
                <a:solidFill>
                  <a:srgbClr val="002060"/>
                </a:solidFill>
              </a:rPr>
              <a:t>E(G’)= E(G’) – E(C’) = </a:t>
            </a:r>
            <a:r>
              <a:rPr lang="en-CA" sz="2000" b="1" dirty="0" smtClean="0">
                <a:solidFill>
                  <a:srgbClr val="002060"/>
                </a:solidFill>
              </a:rPr>
              <a:t>{3</a:t>
            </a:r>
            <a:r>
              <a:rPr lang="en-CA" sz="2000" b="1" dirty="0">
                <a:solidFill>
                  <a:srgbClr val="002060"/>
                </a:solidFill>
              </a:rPr>
              <a:t>, 4, </a:t>
            </a:r>
            <a:r>
              <a:rPr lang="en-CA" sz="2000" b="1" dirty="0" smtClean="0">
                <a:solidFill>
                  <a:srgbClr val="002060"/>
                </a:solidFill>
              </a:rPr>
              <a:t>14</a:t>
            </a:r>
            <a:r>
              <a:rPr lang="en-CA" sz="2000" b="1" dirty="0">
                <a:solidFill>
                  <a:srgbClr val="002060"/>
                </a:solidFill>
              </a:rPr>
              <a:t>, </a:t>
            </a:r>
            <a:r>
              <a:rPr lang="en-CA" sz="2000" b="1" dirty="0" smtClean="0">
                <a:solidFill>
                  <a:srgbClr val="002060"/>
                </a:solidFill>
              </a:rPr>
              <a:t>16</a:t>
            </a:r>
            <a:r>
              <a:rPr lang="en-CA" sz="2000" b="1" dirty="0">
                <a:solidFill>
                  <a:srgbClr val="002060"/>
                </a:solidFill>
              </a:rPr>
              <a:t>, 17 }</a:t>
            </a:r>
          </a:p>
          <a:p>
            <a:r>
              <a:rPr lang="en-CA" sz="2000" b="1" dirty="0">
                <a:solidFill>
                  <a:srgbClr val="002060"/>
                </a:solidFill>
              </a:rPr>
              <a:t>V(G’) =  V(G’) – {all isolated vertices once edges in E(C’) have been removed} </a:t>
            </a:r>
          </a:p>
          <a:p>
            <a:r>
              <a:rPr lang="en-CA" sz="2000" b="1" dirty="0">
                <a:solidFill>
                  <a:srgbClr val="002060"/>
                </a:solidFill>
              </a:rPr>
              <a:t>= </a:t>
            </a:r>
            <a:r>
              <a:rPr lang="en-CA" sz="2000" b="1" dirty="0" smtClean="0">
                <a:solidFill>
                  <a:srgbClr val="002060"/>
                </a:solidFill>
              </a:rPr>
              <a:t>{C</a:t>
            </a:r>
            <a:r>
              <a:rPr lang="en-CA" sz="2000" b="1" dirty="0">
                <a:solidFill>
                  <a:srgbClr val="002060"/>
                </a:solidFill>
              </a:rPr>
              <a:t>, D, E, </a:t>
            </a:r>
            <a:r>
              <a:rPr lang="en-CA" sz="2000" b="1" dirty="0" smtClean="0">
                <a:solidFill>
                  <a:srgbClr val="002060"/>
                </a:solidFill>
              </a:rPr>
              <a:t>I</a:t>
            </a:r>
            <a:r>
              <a:rPr lang="en-CA" sz="2000" b="1" dirty="0">
                <a:solidFill>
                  <a:srgbClr val="002060"/>
                </a:solidFill>
              </a:rPr>
              <a:t>, J} </a:t>
            </a:r>
            <a:r>
              <a:rPr lang="en-CA" sz="2000" b="1" dirty="0">
                <a:solidFill>
                  <a:srgbClr val="002060"/>
                </a:solidFill>
                <a:sym typeface="Symbol" panose="05050102010706020507" pitchFamily="18" charset="2"/>
              </a:rPr>
              <a:t> </a:t>
            </a:r>
            <a:endParaRPr lang="en-CA" sz="2000" b="1" dirty="0">
              <a:solidFill>
                <a:srgbClr val="002060"/>
              </a:solidFill>
            </a:endParaRPr>
          </a:p>
          <a:p>
            <a:r>
              <a:rPr lang="en-CA" sz="2000" b="1" dirty="0"/>
              <a:t>C = B2C13</a:t>
            </a:r>
            <a:r>
              <a:rPr lang="en-CA" sz="2000" b="1" dirty="0">
                <a:solidFill>
                  <a:srgbClr val="FF0000"/>
                </a:solidFill>
              </a:rPr>
              <a:t>I11B1A10J9I</a:t>
            </a:r>
          </a:p>
          <a:p>
            <a:r>
              <a:rPr lang="en-CA" sz="2000" b="1" dirty="0"/>
              <a:t>8H15E5F6G7H12B</a:t>
            </a:r>
          </a:p>
          <a:p>
            <a:r>
              <a:rPr lang="en-CA" sz="2000" b="1" dirty="0"/>
              <a:t>E(C) = {2, 13, 8, 12, 15, 5, 6, 7, </a:t>
            </a:r>
            <a:r>
              <a:rPr lang="en-CA" sz="2000" b="1" dirty="0">
                <a:solidFill>
                  <a:srgbClr val="FF0000"/>
                </a:solidFill>
              </a:rPr>
              <a:t>11, 1, 10, 9 </a:t>
            </a:r>
            <a:r>
              <a:rPr lang="en-CA" sz="2000" b="1" dirty="0"/>
              <a:t>}</a:t>
            </a:r>
          </a:p>
          <a:p>
            <a:r>
              <a:rPr lang="en-CA" sz="2000" b="1" dirty="0"/>
              <a:t>V(C) = {B, C, I, H, E, F, G, </a:t>
            </a:r>
            <a:r>
              <a:rPr lang="en-CA" sz="2000" b="1" dirty="0">
                <a:solidFill>
                  <a:srgbClr val="FF0000"/>
                </a:solidFill>
              </a:rPr>
              <a:t>J, A</a:t>
            </a:r>
            <a:r>
              <a:rPr lang="en-CA" sz="2000" b="1" dirty="0"/>
              <a:t>}</a:t>
            </a:r>
            <a:endParaRPr lang="en-CA" sz="2000" b="1" dirty="0">
              <a:solidFill>
                <a:srgbClr val="FF0000"/>
              </a:solidFill>
            </a:endParaRPr>
          </a:p>
          <a:p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37639279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643312" cy="1600200"/>
          </a:xfrm>
        </p:spPr>
        <p:txBody>
          <a:bodyPr/>
          <a:lstStyle/>
          <a:p>
            <a:r>
              <a:rPr lang="en-CA" dirty="0" smtClean="0"/>
              <a:t>Iterate on C’</a:t>
            </a:r>
            <a:endParaRPr lang="en-CA" dirty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218" b="218"/>
          <a:stretch>
            <a:fillRect/>
          </a:stretch>
        </p:blipFill>
        <p:spPr>
          <a:xfrm>
            <a:off x="4772025" y="987425"/>
            <a:ext cx="6583363" cy="4873625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643313" cy="3811588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CA" sz="2000" b="1" dirty="0"/>
              <a:t>Pick a vertex w from V(C)</a:t>
            </a:r>
            <a:r>
              <a:rPr lang="en-CA" sz="2000" b="1" dirty="0">
                <a:sym typeface="Symbol" panose="05050102010706020507" pitchFamily="18" charset="2"/>
              </a:rPr>
              <a:t>V(G’)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CA" sz="2000" b="1" dirty="0">
                <a:sym typeface="Symbol" panose="05050102010706020507" pitchFamily="18" charset="2"/>
              </a:rPr>
              <a:t>w = </a:t>
            </a:r>
            <a:r>
              <a:rPr lang="en-CA" sz="2000" b="1" dirty="0" smtClean="0">
                <a:sym typeface="Symbol" panose="05050102010706020507" pitchFamily="18" charset="2"/>
              </a:rPr>
              <a:t>G</a:t>
            </a:r>
            <a:endParaRPr lang="en-CA" sz="2000" b="1" dirty="0"/>
          </a:p>
          <a:p>
            <a:r>
              <a:rPr lang="en-CA" sz="2000" b="1" dirty="0">
                <a:solidFill>
                  <a:srgbClr val="002060"/>
                </a:solidFill>
              </a:rPr>
              <a:t>E(G’)= {3, 4, 14, 16, 17 }</a:t>
            </a:r>
          </a:p>
          <a:p>
            <a:r>
              <a:rPr lang="en-CA" sz="2000" b="1" dirty="0">
                <a:solidFill>
                  <a:srgbClr val="002060"/>
                </a:solidFill>
              </a:rPr>
              <a:t>V(G’) = {C, D, E, I, J} </a:t>
            </a:r>
          </a:p>
          <a:p>
            <a:r>
              <a:rPr lang="en-CA" sz="2000" b="1" dirty="0"/>
              <a:t>C = B2C13I11B1A10J9I</a:t>
            </a:r>
          </a:p>
          <a:p>
            <a:r>
              <a:rPr lang="en-CA" sz="2000" b="1" dirty="0"/>
              <a:t>8H15E5F6G7H12B</a:t>
            </a:r>
          </a:p>
          <a:p>
            <a:r>
              <a:rPr lang="en-CA" sz="2000" b="1" dirty="0"/>
              <a:t>E(C) = {2, 13, 8, 12, 15, 5, 6, 7, 11, 1, 10, 9 }</a:t>
            </a:r>
          </a:p>
          <a:p>
            <a:r>
              <a:rPr lang="en-CA" sz="2000" b="1" dirty="0"/>
              <a:t>V(C) = {B, C, I, H, E, F, G, J, A</a:t>
            </a:r>
            <a:r>
              <a:rPr lang="en-CA" sz="2000" b="1" dirty="0" smtClean="0"/>
              <a:t>}</a:t>
            </a:r>
            <a:endParaRPr lang="en-CA" sz="2000" b="1" dirty="0"/>
          </a:p>
        </p:txBody>
      </p:sp>
    </p:spTree>
    <p:extLst>
      <p:ext uri="{BB962C8B-B14F-4D97-AF65-F5344CB8AC3E}">
        <p14:creationId xmlns:p14="http://schemas.microsoft.com/office/powerpoint/2010/main" val="22296872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643312" cy="1600200"/>
          </a:xfrm>
        </p:spPr>
        <p:txBody>
          <a:bodyPr/>
          <a:lstStyle/>
          <a:p>
            <a:r>
              <a:rPr lang="en-CA" dirty="0" smtClean="0"/>
              <a:t>Iterate on C’</a:t>
            </a:r>
            <a:endParaRPr lang="en-CA" dirty="0"/>
          </a:p>
        </p:txBody>
      </p:sp>
      <p:pic>
        <p:nvPicPr>
          <p:cNvPr id="6" name="Picture Placeholder 5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218" b="218"/>
          <a:stretch>
            <a:fillRect/>
          </a:stretch>
        </p:blipFill>
        <p:spPr>
          <a:xfrm>
            <a:off x="4772025" y="987425"/>
            <a:ext cx="6583363" cy="4873625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643313" cy="3811588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CA" sz="2000" b="1" dirty="0"/>
              <a:t>Let C’ = circuit of G’ starting at w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CA" sz="2000" b="1" dirty="0">
                <a:solidFill>
                  <a:srgbClr val="FF0000"/>
                </a:solidFill>
              </a:rPr>
              <a:t>C’ = </a:t>
            </a:r>
            <a:r>
              <a:rPr lang="en-CA" sz="2000" b="1" dirty="0" smtClean="0">
                <a:solidFill>
                  <a:srgbClr val="FF0000"/>
                </a:solidFill>
              </a:rPr>
              <a:t>G16I17G</a:t>
            </a:r>
            <a:endParaRPr lang="en-CA" sz="2000" b="1" dirty="0">
              <a:solidFill>
                <a:srgbClr val="FF0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CA" sz="2000" b="1" dirty="0"/>
              <a:t>Integrate C’ into C:</a:t>
            </a:r>
          </a:p>
          <a:p>
            <a:r>
              <a:rPr lang="en-CA" sz="2000" b="1" dirty="0"/>
              <a:t>C = B2C13I11B1A10J9I</a:t>
            </a:r>
          </a:p>
          <a:p>
            <a:r>
              <a:rPr lang="en-CA" sz="2000" b="1" dirty="0" smtClean="0"/>
              <a:t>8H15E5F6</a:t>
            </a:r>
            <a:r>
              <a:rPr lang="en-CA" sz="2000" b="1" dirty="0" smtClean="0">
                <a:solidFill>
                  <a:srgbClr val="FF0000"/>
                </a:solidFill>
              </a:rPr>
              <a:t>G16I17G</a:t>
            </a:r>
            <a:r>
              <a:rPr lang="en-CA" sz="2000" b="1" dirty="0" smtClean="0"/>
              <a:t>7H12B</a:t>
            </a:r>
            <a:endParaRPr lang="en-CA" sz="2000" b="1" dirty="0"/>
          </a:p>
          <a:p>
            <a:r>
              <a:rPr lang="en-CA" sz="2000" b="1" dirty="0"/>
              <a:t>E(C) = {2, 13, 8, 12, 15, 5, 6, 7, 11, 1, 10, 9 </a:t>
            </a:r>
            <a:r>
              <a:rPr lang="en-CA" sz="2000" b="1" dirty="0" smtClean="0"/>
              <a:t>, </a:t>
            </a:r>
            <a:r>
              <a:rPr lang="en-CA" sz="2000" b="1" dirty="0" smtClean="0">
                <a:solidFill>
                  <a:srgbClr val="FF0000"/>
                </a:solidFill>
              </a:rPr>
              <a:t>16, 17</a:t>
            </a:r>
            <a:r>
              <a:rPr lang="en-CA" sz="2000" b="1" dirty="0" smtClean="0"/>
              <a:t>}</a:t>
            </a:r>
            <a:endParaRPr lang="en-CA" sz="2000" b="1" dirty="0"/>
          </a:p>
          <a:p>
            <a:r>
              <a:rPr lang="en-CA" sz="2000" b="1" dirty="0"/>
              <a:t>V(C) = {B, C, I, H, E, F, G, J, A}</a:t>
            </a:r>
          </a:p>
          <a:p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25519906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643312" cy="1600200"/>
          </a:xfrm>
        </p:spPr>
        <p:txBody>
          <a:bodyPr/>
          <a:lstStyle/>
          <a:p>
            <a:r>
              <a:rPr lang="en-CA" dirty="0" smtClean="0"/>
              <a:t>Iterate on G’</a:t>
            </a:r>
            <a:endParaRPr lang="en-CA" dirty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218" b="218"/>
          <a:stretch>
            <a:fillRect/>
          </a:stretch>
        </p:blipFill>
        <p:spPr>
          <a:xfrm>
            <a:off x="4772025" y="987425"/>
            <a:ext cx="6583363" cy="4873625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643313" cy="3811588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CA" sz="2000" b="1" dirty="0">
                <a:solidFill>
                  <a:srgbClr val="002060"/>
                </a:solidFill>
              </a:rPr>
              <a:t>Let G’ be the new graph </a:t>
            </a:r>
            <a:r>
              <a:rPr lang="en-CA" sz="2000" b="1" dirty="0" err="1">
                <a:solidFill>
                  <a:srgbClr val="002060"/>
                </a:solidFill>
              </a:rPr>
              <a:t>s.t.</a:t>
            </a:r>
            <a:endParaRPr lang="en-CA" sz="2000" b="1" dirty="0">
              <a:solidFill>
                <a:srgbClr val="002060"/>
              </a:solidFill>
            </a:endParaRPr>
          </a:p>
          <a:p>
            <a:r>
              <a:rPr lang="en-CA" sz="2000" b="1" dirty="0">
                <a:solidFill>
                  <a:srgbClr val="002060"/>
                </a:solidFill>
              </a:rPr>
              <a:t>E(G’)= E(G’) – E(C’) = {3, 4, </a:t>
            </a:r>
            <a:r>
              <a:rPr lang="en-CA" sz="2000" b="1" dirty="0" smtClean="0">
                <a:solidFill>
                  <a:srgbClr val="002060"/>
                </a:solidFill>
              </a:rPr>
              <a:t>14}</a:t>
            </a:r>
            <a:endParaRPr lang="en-CA" sz="2000" b="1" dirty="0">
              <a:solidFill>
                <a:srgbClr val="002060"/>
              </a:solidFill>
            </a:endParaRPr>
          </a:p>
          <a:p>
            <a:r>
              <a:rPr lang="en-CA" sz="2000" b="1" dirty="0">
                <a:solidFill>
                  <a:srgbClr val="002060"/>
                </a:solidFill>
              </a:rPr>
              <a:t>V(G’) =  V(G’) – {all isolated vertices once edges in E(C’) have been removed} </a:t>
            </a:r>
          </a:p>
          <a:p>
            <a:r>
              <a:rPr lang="en-CA" sz="2000" b="1" dirty="0">
                <a:solidFill>
                  <a:srgbClr val="002060"/>
                </a:solidFill>
              </a:rPr>
              <a:t>= {C, D, </a:t>
            </a:r>
            <a:r>
              <a:rPr lang="en-CA" sz="2000" b="1" dirty="0" smtClean="0">
                <a:solidFill>
                  <a:srgbClr val="002060"/>
                </a:solidFill>
              </a:rPr>
              <a:t>E} </a:t>
            </a:r>
            <a:r>
              <a:rPr lang="en-CA" sz="2000" b="1" dirty="0">
                <a:solidFill>
                  <a:srgbClr val="002060"/>
                </a:solidFill>
                <a:sym typeface="Symbol" panose="05050102010706020507" pitchFamily="18" charset="2"/>
              </a:rPr>
              <a:t> </a:t>
            </a:r>
            <a:endParaRPr lang="en-CA" sz="2000" b="1" dirty="0">
              <a:solidFill>
                <a:srgbClr val="002060"/>
              </a:solidFill>
            </a:endParaRPr>
          </a:p>
          <a:p>
            <a:r>
              <a:rPr lang="en-CA" sz="2000" b="1" dirty="0"/>
              <a:t>C = B2C13I11B1A10J9I</a:t>
            </a:r>
          </a:p>
          <a:p>
            <a:r>
              <a:rPr lang="en-CA" sz="2000" b="1" dirty="0" smtClean="0"/>
              <a:t>8H15E5F6</a:t>
            </a:r>
            <a:r>
              <a:rPr lang="en-CA" sz="2000" b="1" dirty="0" smtClean="0">
                <a:solidFill>
                  <a:srgbClr val="FF0000"/>
                </a:solidFill>
              </a:rPr>
              <a:t>G16I17G</a:t>
            </a:r>
            <a:r>
              <a:rPr lang="en-CA" sz="2000" b="1" dirty="0" smtClean="0"/>
              <a:t>7H12B</a:t>
            </a:r>
            <a:endParaRPr lang="en-CA" sz="2000" b="1" dirty="0"/>
          </a:p>
          <a:p>
            <a:r>
              <a:rPr lang="en-CA" sz="2000" b="1" dirty="0"/>
              <a:t>E(C) = {2, 13, 8, 12, 15, 5, 6, 7, 11, 1, 10, 9 , </a:t>
            </a:r>
            <a:r>
              <a:rPr lang="en-CA" sz="2000" b="1" dirty="0">
                <a:solidFill>
                  <a:srgbClr val="FF0000"/>
                </a:solidFill>
              </a:rPr>
              <a:t>16, 17</a:t>
            </a:r>
            <a:r>
              <a:rPr lang="en-CA" sz="2000" b="1" dirty="0"/>
              <a:t>}</a:t>
            </a:r>
          </a:p>
          <a:p>
            <a:r>
              <a:rPr lang="en-CA" sz="2000" b="1" dirty="0"/>
              <a:t>V(C) = {B, C, I, H, E, F, G, J, A</a:t>
            </a:r>
            <a:r>
              <a:rPr lang="en-CA" sz="2000" b="1" dirty="0" smtClean="0"/>
              <a:t>}</a:t>
            </a:r>
            <a:endParaRPr lang="en-CA" sz="2000" b="1" dirty="0"/>
          </a:p>
        </p:txBody>
      </p:sp>
    </p:spTree>
    <p:extLst>
      <p:ext uri="{BB962C8B-B14F-4D97-AF65-F5344CB8AC3E}">
        <p14:creationId xmlns:p14="http://schemas.microsoft.com/office/powerpoint/2010/main" val="97778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643312" cy="1600200"/>
          </a:xfrm>
        </p:spPr>
        <p:txBody>
          <a:bodyPr/>
          <a:lstStyle/>
          <a:p>
            <a:r>
              <a:rPr lang="en-CA" dirty="0" smtClean="0"/>
              <a:t>Iterate on C’</a:t>
            </a:r>
            <a:endParaRPr lang="en-CA" dirty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218" b="218"/>
          <a:stretch>
            <a:fillRect/>
          </a:stretch>
        </p:blipFill>
        <p:spPr>
          <a:xfrm>
            <a:off x="4772025" y="987425"/>
            <a:ext cx="6583363" cy="4873625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643313" cy="3811588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CA" sz="2000" b="1" dirty="0"/>
              <a:t>Pick a vertex w from V(C)</a:t>
            </a:r>
            <a:r>
              <a:rPr lang="en-CA" sz="2000" b="1" dirty="0">
                <a:sym typeface="Symbol" panose="05050102010706020507" pitchFamily="18" charset="2"/>
              </a:rPr>
              <a:t>V(G’)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CA" sz="2000" b="1" dirty="0">
                <a:sym typeface="Symbol" panose="05050102010706020507" pitchFamily="18" charset="2"/>
              </a:rPr>
              <a:t>w = </a:t>
            </a:r>
            <a:r>
              <a:rPr lang="en-CA" sz="2000" b="1" dirty="0" smtClean="0">
                <a:sym typeface="Symbol" panose="05050102010706020507" pitchFamily="18" charset="2"/>
              </a:rPr>
              <a:t>C</a:t>
            </a:r>
            <a:endParaRPr lang="en-CA" sz="2000" b="1" dirty="0"/>
          </a:p>
          <a:p>
            <a:r>
              <a:rPr lang="en-CA" sz="2000" b="1" dirty="0">
                <a:solidFill>
                  <a:srgbClr val="002060"/>
                </a:solidFill>
              </a:rPr>
              <a:t>E(G’)= {3, 4, </a:t>
            </a:r>
            <a:r>
              <a:rPr lang="en-CA" sz="2000" b="1" dirty="0" smtClean="0">
                <a:solidFill>
                  <a:srgbClr val="002060"/>
                </a:solidFill>
              </a:rPr>
              <a:t>14}</a:t>
            </a:r>
            <a:endParaRPr lang="en-CA" sz="2000" b="1" dirty="0">
              <a:solidFill>
                <a:srgbClr val="002060"/>
              </a:solidFill>
            </a:endParaRPr>
          </a:p>
          <a:p>
            <a:r>
              <a:rPr lang="en-CA" sz="2000" b="1" dirty="0">
                <a:solidFill>
                  <a:srgbClr val="002060"/>
                </a:solidFill>
              </a:rPr>
              <a:t>V(G’) = {C, D, </a:t>
            </a:r>
            <a:r>
              <a:rPr lang="en-CA" sz="2000" b="1" dirty="0" smtClean="0">
                <a:solidFill>
                  <a:srgbClr val="002060"/>
                </a:solidFill>
              </a:rPr>
              <a:t>E} </a:t>
            </a:r>
            <a:endParaRPr lang="en-CA" sz="2000" b="1" dirty="0">
              <a:solidFill>
                <a:srgbClr val="002060"/>
              </a:solidFill>
            </a:endParaRPr>
          </a:p>
          <a:p>
            <a:r>
              <a:rPr lang="en-CA" sz="2000" b="1" dirty="0"/>
              <a:t>C = B2C13I11B1A10J9I</a:t>
            </a:r>
          </a:p>
          <a:p>
            <a:r>
              <a:rPr lang="en-CA" sz="2000" b="1" dirty="0" smtClean="0"/>
              <a:t>8H15E5F6G16I17G7H12B</a:t>
            </a:r>
            <a:endParaRPr lang="en-CA" sz="2000" b="1" dirty="0"/>
          </a:p>
          <a:p>
            <a:r>
              <a:rPr lang="en-CA" sz="2000" b="1" dirty="0"/>
              <a:t>E(C) = {2, 13, 8, 12, 15, 5, 6, 7, 11, 1, 10, 9 , 16, 17}</a:t>
            </a:r>
          </a:p>
          <a:p>
            <a:r>
              <a:rPr lang="en-CA" sz="2000" b="1" dirty="0"/>
              <a:t>V(C) = {B, C, I, H, E, F, G, J, A}</a:t>
            </a:r>
          </a:p>
          <a:p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19331621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643312" cy="1600200"/>
          </a:xfrm>
        </p:spPr>
        <p:txBody>
          <a:bodyPr/>
          <a:lstStyle/>
          <a:p>
            <a:r>
              <a:rPr lang="en-CA" dirty="0"/>
              <a:t>Iterate on C’</a:t>
            </a:r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218" b="218"/>
          <a:stretch>
            <a:fillRect/>
          </a:stretch>
        </p:blipFill>
        <p:spPr>
          <a:xfrm>
            <a:off x="4772025" y="987425"/>
            <a:ext cx="6583363" cy="4873625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643313" cy="3811588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CA" sz="2000" b="1" dirty="0"/>
              <a:t>Let C’ = circuit of G’ starting at w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CA" sz="2000" b="1" dirty="0">
                <a:solidFill>
                  <a:srgbClr val="FF0000"/>
                </a:solidFill>
              </a:rPr>
              <a:t>C’ = </a:t>
            </a:r>
            <a:r>
              <a:rPr lang="en-CA" sz="2000" b="1" dirty="0" smtClean="0">
                <a:solidFill>
                  <a:srgbClr val="FF0000"/>
                </a:solidFill>
              </a:rPr>
              <a:t>C3D4E14C</a:t>
            </a:r>
            <a:endParaRPr lang="en-CA" sz="2000" b="1" dirty="0">
              <a:solidFill>
                <a:srgbClr val="FF0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CA" sz="2000" b="1" dirty="0"/>
              <a:t>Integrate C’ into C:</a:t>
            </a:r>
          </a:p>
          <a:p>
            <a:r>
              <a:rPr lang="en-CA" sz="2000" b="1" dirty="0"/>
              <a:t>C = </a:t>
            </a:r>
            <a:r>
              <a:rPr lang="en-CA" sz="2000" b="1" dirty="0" smtClean="0"/>
              <a:t>B2</a:t>
            </a:r>
            <a:r>
              <a:rPr lang="en-CA" sz="2000" b="1" dirty="0" smtClean="0">
                <a:solidFill>
                  <a:srgbClr val="FF0000"/>
                </a:solidFill>
              </a:rPr>
              <a:t>C3D4E14C</a:t>
            </a:r>
            <a:r>
              <a:rPr lang="en-CA" sz="2000" b="1" dirty="0" smtClean="0"/>
              <a:t>13I11B1A10J9I</a:t>
            </a:r>
            <a:endParaRPr lang="en-CA" sz="2000" b="1" dirty="0"/>
          </a:p>
          <a:p>
            <a:r>
              <a:rPr lang="en-CA" sz="2000" b="1" dirty="0" smtClean="0"/>
              <a:t>8H15E5F6G16I17G7H12B</a:t>
            </a:r>
            <a:endParaRPr lang="en-CA" sz="2000" b="1" dirty="0"/>
          </a:p>
          <a:p>
            <a:r>
              <a:rPr lang="en-CA" sz="2000" b="1" dirty="0"/>
              <a:t>E(C) = {2, 13, 8, 12, 15, 5, 6, 7, 11, 1, 10, </a:t>
            </a:r>
            <a:r>
              <a:rPr lang="en-CA" sz="2000" b="1" dirty="0" smtClean="0"/>
              <a:t>9, </a:t>
            </a:r>
            <a:r>
              <a:rPr lang="en-CA" sz="2000" b="1" dirty="0"/>
              <a:t>16, </a:t>
            </a:r>
            <a:r>
              <a:rPr lang="en-CA" sz="2000" b="1" dirty="0" smtClean="0"/>
              <a:t>17, </a:t>
            </a:r>
            <a:r>
              <a:rPr lang="en-CA" sz="2000" b="1" dirty="0" smtClean="0">
                <a:solidFill>
                  <a:srgbClr val="FF0000"/>
                </a:solidFill>
              </a:rPr>
              <a:t>3, 4, 14</a:t>
            </a:r>
            <a:r>
              <a:rPr lang="en-CA" sz="2000" b="1" dirty="0" smtClean="0"/>
              <a:t>}</a:t>
            </a:r>
            <a:endParaRPr lang="en-CA" sz="2000" b="1" dirty="0"/>
          </a:p>
          <a:p>
            <a:r>
              <a:rPr lang="en-CA" sz="2000" b="1" dirty="0"/>
              <a:t>V(C) = {B, C, I, H, E, F, G, J, </a:t>
            </a:r>
            <a:r>
              <a:rPr lang="en-CA" sz="2000" b="1" dirty="0" smtClean="0"/>
              <a:t>A, </a:t>
            </a:r>
            <a:r>
              <a:rPr lang="en-CA" sz="2000" b="1" dirty="0" smtClean="0">
                <a:solidFill>
                  <a:srgbClr val="FF0000"/>
                </a:solidFill>
              </a:rPr>
              <a:t>D</a:t>
            </a:r>
            <a:r>
              <a:rPr lang="en-CA" sz="2000" b="1" dirty="0" smtClean="0"/>
              <a:t>}</a:t>
            </a:r>
            <a:endParaRPr lang="en-CA" sz="2000" b="1" dirty="0"/>
          </a:p>
          <a:p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11652774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643312" cy="1600200"/>
          </a:xfrm>
        </p:spPr>
        <p:txBody>
          <a:bodyPr/>
          <a:lstStyle/>
          <a:p>
            <a:r>
              <a:rPr lang="en-CA" dirty="0"/>
              <a:t>Iterate on </a:t>
            </a:r>
            <a:r>
              <a:rPr lang="en-CA" dirty="0" smtClean="0"/>
              <a:t>G’</a:t>
            </a:r>
            <a:endParaRPr lang="en-CA" dirty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218" b="218"/>
          <a:stretch>
            <a:fillRect/>
          </a:stretch>
        </p:blipFill>
        <p:spPr>
          <a:xfrm>
            <a:off x="4772025" y="987425"/>
            <a:ext cx="6583363" cy="4873625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643313" cy="3811588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CA" sz="2000" b="1" dirty="0">
                <a:solidFill>
                  <a:srgbClr val="002060"/>
                </a:solidFill>
              </a:rPr>
              <a:t>Let G’ be the new graph </a:t>
            </a:r>
            <a:r>
              <a:rPr lang="en-CA" sz="2000" b="1" dirty="0" err="1">
                <a:solidFill>
                  <a:srgbClr val="002060"/>
                </a:solidFill>
              </a:rPr>
              <a:t>s.t.</a:t>
            </a:r>
            <a:endParaRPr lang="en-CA" sz="2000" b="1" dirty="0">
              <a:solidFill>
                <a:srgbClr val="002060"/>
              </a:solidFill>
            </a:endParaRPr>
          </a:p>
          <a:p>
            <a:r>
              <a:rPr lang="en-CA" sz="2000" b="1" dirty="0">
                <a:solidFill>
                  <a:srgbClr val="002060"/>
                </a:solidFill>
              </a:rPr>
              <a:t>E(G’)= E(G’) – E(C’) = </a:t>
            </a:r>
            <a:r>
              <a:rPr lang="en-CA" sz="2000" b="1" dirty="0">
                <a:solidFill>
                  <a:srgbClr val="002060"/>
                </a:solidFill>
                <a:sym typeface="Symbol" panose="05050102010706020507" pitchFamily="18" charset="2"/>
              </a:rPr>
              <a:t> </a:t>
            </a:r>
            <a:endParaRPr lang="en-CA" sz="2000" b="1" dirty="0" smtClean="0">
              <a:solidFill>
                <a:srgbClr val="002060"/>
              </a:solidFill>
              <a:sym typeface="Symbol" panose="05050102010706020507" pitchFamily="18" charset="2"/>
            </a:endParaRPr>
          </a:p>
          <a:p>
            <a:r>
              <a:rPr lang="en-CA" sz="2000" b="1" dirty="0" smtClean="0">
                <a:solidFill>
                  <a:srgbClr val="002060"/>
                </a:solidFill>
              </a:rPr>
              <a:t>V(G</a:t>
            </a:r>
            <a:r>
              <a:rPr lang="en-CA" sz="2000" b="1" dirty="0">
                <a:solidFill>
                  <a:srgbClr val="002060"/>
                </a:solidFill>
              </a:rPr>
              <a:t>’) =  V(G’) – {all isolated vertices once edges in E(C’) have been removed}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CA" sz="2000" b="1" smtClean="0">
                <a:solidFill>
                  <a:srgbClr val="002060"/>
                </a:solidFill>
              </a:rPr>
              <a:t>V(G’) = </a:t>
            </a:r>
            <a:r>
              <a:rPr lang="en-CA" sz="2000" b="1" dirty="0" smtClean="0">
                <a:solidFill>
                  <a:srgbClr val="002060"/>
                </a:solidFill>
                <a:sym typeface="Symbol" panose="05050102010706020507" pitchFamily="18" charset="2"/>
              </a:rPr>
              <a:t></a:t>
            </a:r>
            <a:endParaRPr lang="en-CA" sz="2000" b="1" dirty="0">
              <a:solidFill>
                <a:srgbClr val="002060"/>
              </a:solidFill>
            </a:endParaRPr>
          </a:p>
          <a:p>
            <a:r>
              <a:rPr lang="en-CA" sz="2000" b="1" dirty="0"/>
              <a:t>C = B2</a:t>
            </a:r>
            <a:r>
              <a:rPr lang="en-CA" sz="2000" b="1" dirty="0">
                <a:solidFill>
                  <a:srgbClr val="FF0000"/>
                </a:solidFill>
              </a:rPr>
              <a:t>C3D4E14C</a:t>
            </a:r>
            <a:r>
              <a:rPr lang="en-CA" sz="2000" b="1" dirty="0"/>
              <a:t>13I11B1A10J9I</a:t>
            </a:r>
          </a:p>
          <a:p>
            <a:r>
              <a:rPr lang="en-CA" sz="2000" b="1" dirty="0"/>
              <a:t>8H15E5F6G16I17G7H12B</a:t>
            </a:r>
          </a:p>
          <a:p>
            <a:r>
              <a:rPr lang="en-CA" sz="2000" b="1" dirty="0"/>
              <a:t>E(C) = {2, 13, 8, 12, 15, 5, 6, 7, 11, 1, 10, 9, 16, 17, </a:t>
            </a:r>
            <a:r>
              <a:rPr lang="en-CA" sz="2000" b="1" dirty="0">
                <a:solidFill>
                  <a:srgbClr val="FF0000"/>
                </a:solidFill>
              </a:rPr>
              <a:t>3, 4, 14</a:t>
            </a:r>
            <a:r>
              <a:rPr lang="en-CA" sz="2000" b="1" dirty="0"/>
              <a:t>}</a:t>
            </a:r>
          </a:p>
          <a:p>
            <a:r>
              <a:rPr lang="en-CA" sz="2000" b="1" dirty="0"/>
              <a:t>V(C) = {B, C, I, H, E, F, G, J, A, </a:t>
            </a:r>
            <a:r>
              <a:rPr lang="en-CA" sz="2000" b="1" dirty="0">
                <a:solidFill>
                  <a:srgbClr val="FF0000"/>
                </a:solidFill>
              </a:rPr>
              <a:t>D</a:t>
            </a:r>
            <a:r>
              <a:rPr lang="en-CA" sz="2000" b="1" dirty="0"/>
              <a:t>}</a:t>
            </a:r>
          </a:p>
          <a:p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1713415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643312" cy="1600200"/>
          </a:xfrm>
        </p:spPr>
        <p:txBody>
          <a:bodyPr/>
          <a:lstStyle/>
          <a:p>
            <a:r>
              <a:rPr lang="en-CA" dirty="0"/>
              <a:t>Original Graph G</a:t>
            </a:r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218" b="218"/>
          <a:stretch>
            <a:fillRect/>
          </a:stretch>
        </p:blipFill>
        <p:spPr>
          <a:xfrm>
            <a:off x="4772025" y="987425"/>
            <a:ext cx="6583363" cy="4873625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643313" cy="3811588"/>
          </a:xfrm>
        </p:spPr>
        <p:txBody>
          <a:bodyPr/>
          <a:lstStyle/>
          <a:p>
            <a:r>
              <a:rPr lang="en-CA" sz="2000" dirty="0"/>
              <a:t>V(G) = {A, B, C, D, E, F, G, H, </a:t>
            </a:r>
            <a:r>
              <a:rPr lang="en-CA" sz="2000" dirty="0" smtClean="0"/>
              <a:t>I</a:t>
            </a:r>
            <a:r>
              <a:rPr lang="en-CA" sz="2000" dirty="0"/>
              <a:t>, J}</a:t>
            </a:r>
          </a:p>
          <a:p>
            <a:r>
              <a:rPr lang="en-CA" sz="2000" dirty="0"/>
              <a:t>E(G)={1, 2, 3, 4, 5, 6, 7, 8, 9, 10, 11, 12, 13, 14, 15, 16, 17}</a:t>
            </a:r>
          </a:p>
          <a:p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4063785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643312" cy="1600200"/>
          </a:xfrm>
        </p:spPr>
        <p:txBody>
          <a:bodyPr/>
          <a:lstStyle/>
          <a:p>
            <a:r>
              <a:rPr lang="en-CA" dirty="0" smtClean="0"/>
              <a:t>Graph G’</a:t>
            </a:r>
            <a:endParaRPr lang="en-CA" dirty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218" b="218"/>
          <a:stretch>
            <a:fillRect/>
          </a:stretch>
        </p:blipFill>
        <p:spPr>
          <a:xfrm>
            <a:off x="4772025" y="987425"/>
            <a:ext cx="6583363" cy="4873625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643313" cy="3811588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CA" sz="2000" b="1" dirty="0">
                <a:solidFill>
                  <a:schemeClr val="accent5">
                    <a:lumMod val="50000"/>
                  </a:schemeClr>
                </a:solidFill>
              </a:rPr>
              <a:t>Let G’ = G</a:t>
            </a:r>
          </a:p>
          <a:p>
            <a:endParaRPr lang="en-CA" sz="2000" b="1" dirty="0">
              <a:solidFill>
                <a:srgbClr val="002060"/>
              </a:solidFill>
            </a:endParaRPr>
          </a:p>
          <a:p>
            <a:endParaRPr lang="en-CA" sz="2000" b="1" dirty="0">
              <a:solidFill>
                <a:srgbClr val="002060"/>
              </a:solidFill>
            </a:endParaRPr>
          </a:p>
          <a:p>
            <a:endParaRPr lang="en-CA" sz="2000" b="1" dirty="0">
              <a:solidFill>
                <a:srgbClr val="002060"/>
              </a:solidFill>
            </a:endParaRPr>
          </a:p>
          <a:p>
            <a:r>
              <a:rPr lang="en-CA" sz="2000" b="1" dirty="0">
                <a:solidFill>
                  <a:srgbClr val="002060"/>
                </a:solidFill>
              </a:rPr>
              <a:t>E(G’)= {1, 2, 3, 4, 5, 6, 7, 8, 9, 10, 11, 12, 13, 14, 15, 16, 17}</a:t>
            </a:r>
          </a:p>
          <a:p>
            <a:r>
              <a:rPr lang="en-CA" sz="2000" b="1" dirty="0">
                <a:solidFill>
                  <a:srgbClr val="002060"/>
                </a:solidFill>
              </a:rPr>
              <a:t>V(G’) = {A, B, C, D, E, F, G, H, I, J}</a:t>
            </a:r>
          </a:p>
          <a:p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2829240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643312" cy="1600200"/>
          </a:xfrm>
        </p:spPr>
        <p:txBody>
          <a:bodyPr/>
          <a:lstStyle/>
          <a:p>
            <a:r>
              <a:rPr lang="en-CA" dirty="0" smtClean="0"/>
              <a:t>Graph G’</a:t>
            </a:r>
            <a:endParaRPr lang="en-CA" dirty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218" b="218"/>
          <a:stretch>
            <a:fillRect/>
          </a:stretch>
        </p:blipFill>
        <p:spPr>
          <a:xfrm>
            <a:off x="4772025" y="987425"/>
            <a:ext cx="6583363" cy="4873625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643313" cy="3811588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CA" sz="2000" b="1" dirty="0" smtClean="0"/>
              <a:t>Pick a vertex of G’: v=B</a:t>
            </a:r>
            <a:endParaRPr lang="en-CA" sz="2000" b="1" dirty="0"/>
          </a:p>
          <a:p>
            <a:endParaRPr lang="en-CA" sz="2000" b="1" dirty="0">
              <a:solidFill>
                <a:srgbClr val="002060"/>
              </a:solidFill>
            </a:endParaRPr>
          </a:p>
          <a:p>
            <a:endParaRPr lang="en-CA" sz="2000" b="1" dirty="0">
              <a:solidFill>
                <a:srgbClr val="002060"/>
              </a:solidFill>
            </a:endParaRPr>
          </a:p>
          <a:p>
            <a:endParaRPr lang="en-CA" sz="2000" b="1" dirty="0">
              <a:solidFill>
                <a:srgbClr val="002060"/>
              </a:solidFill>
            </a:endParaRPr>
          </a:p>
          <a:p>
            <a:r>
              <a:rPr lang="en-CA" sz="2000" b="1" dirty="0">
                <a:solidFill>
                  <a:srgbClr val="002060"/>
                </a:solidFill>
              </a:rPr>
              <a:t>E(G’)= {1, 2, 3, 4, 5, 6, 7, 8, 9, 10, 11, 12, 13, 14, 15, 16, 17}</a:t>
            </a:r>
          </a:p>
          <a:p>
            <a:r>
              <a:rPr lang="en-CA" sz="2000" b="1" dirty="0">
                <a:solidFill>
                  <a:srgbClr val="002060"/>
                </a:solidFill>
              </a:rPr>
              <a:t>V(G’) = {A, B, C, D, E, F, G, H, I, J}</a:t>
            </a:r>
          </a:p>
          <a:p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1781288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643312" cy="1600200"/>
          </a:xfrm>
        </p:spPr>
        <p:txBody>
          <a:bodyPr/>
          <a:lstStyle/>
          <a:p>
            <a:r>
              <a:rPr lang="en-CA" dirty="0"/>
              <a:t>Circuit C=C’</a:t>
            </a:r>
          </a:p>
        </p:txBody>
      </p:sp>
      <p:pic>
        <p:nvPicPr>
          <p:cNvPr id="6" name="Picture Placeholder 5"/>
          <p:cNvPicPr>
            <a:picLocks noGrp="1" noChangeAspect="1"/>
          </p:cNvPicPr>
          <p:nvPr>
            <p:ph type="pic" idx="1"/>
          </p:nvPr>
        </p:nvPicPr>
        <p:blipFill>
          <a:blip r:embed="rId3"/>
          <a:srcRect t="218" b="218"/>
          <a:stretch>
            <a:fillRect/>
          </a:stretch>
        </p:blipFill>
        <p:spPr>
          <a:xfrm>
            <a:off x="4772025" y="987425"/>
            <a:ext cx="6583363" cy="4873625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643313" cy="3811588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CA" sz="2000" b="1" dirty="0">
                <a:solidFill>
                  <a:srgbClr val="FF0000"/>
                </a:solidFill>
              </a:rPr>
              <a:t>Let </a:t>
            </a:r>
            <a:r>
              <a:rPr lang="en-CA" sz="2000" b="1" dirty="0" smtClean="0">
                <a:solidFill>
                  <a:srgbClr val="FF0000"/>
                </a:solidFill>
              </a:rPr>
              <a:t>C = C’ </a:t>
            </a:r>
            <a:r>
              <a:rPr lang="en-CA" sz="2000" b="1" dirty="0">
                <a:solidFill>
                  <a:srgbClr val="FF0000"/>
                </a:solidFill>
              </a:rPr>
              <a:t>= a circuit in G which starts and ends in </a:t>
            </a:r>
            <a:r>
              <a:rPr lang="en-CA" sz="2000" b="1" dirty="0" smtClean="0">
                <a:solidFill>
                  <a:srgbClr val="FF0000"/>
                </a:solidFill>
              </a:rPr>
              <a:t>v = B2C13I8H12B</a:t>
            </a:r>
            <a:endParaRPr lang="en-CA" sz="2000" b="1" dirty="0">
              <a:solidFill>
                <a:srgbClr val="FF0000"/>
              </a:solidFill>
            </a:endParaRPr>
          </a:p>
          <a:p>
            <a:r>
              <a:rPr lang="en-CA" sz="2000" b="1" dirty="0" smtClean="0">
                <a:solidFill>
                  <a:srgbClr val="FF0000"/>
                </a:solidFill>
              </a:rPr>
              <a:t>E(C) </a:t>
            </a:r>
            <a:r>
              <a:rPr lang="en-CA" sz="2000" b="1" dirty="0">
                <a:solidFill>
                  <a:srgbClr val="FF0000"/>
                </a:solidFill>
              </a:rPr>
              <a:t>= </a:t>
            </a:r>
            <a:r>
              <a:rPr lang="en-CA" sz="2000" b="1" dirty="0" smtClean="0">
                <a:solidFill>
                  <a:srgbClr val="FF0000"/>
                </a:solidFill>
              </a:rPr>
              <a:t>E(C’) = {2</a:t>
            </a:r>
            <a:r>
              <a:rPr lang="en-CA" sz="2000" b="1" dirty="0">
                <a:solidFill>
                  <a:srgbClr val="FF0000"/>
                </a:solidFill>
              </a:rPr>
              <a:t>, 13, 8, 12 }</a:t>
            </a:r>
          </a:p>
          <a:p>
            <a:r>
              <a:rPr lang="en-CA" sz="2000" b="1" dirty="0" smtClean="0">
                <a:solidFill>
                  <a:srgbClr val="FF0000"/>
                </a:solidFill>
              </a:rPr>
              <a:t>V(C) </a:t>
            </a:r>
            <a:r>
              <a:rPr lang="en-CA" sz="2000" b="1" dirty="0">
                <a:solidFill>
                  <a:srgbClr val="FF0000"/>
                </a:solidFill>
              </a:rPr>
              <a:t>= </a:t>
            </a:r>
            <a:r>
              <a:rPr lang="en-CA" sz="2000" b="1" dirty="0" smtClean="0">
                <a:solidFill>
                  <a:srgbClr val="FF0000"/>
                </a:solidFill>
              </a:rPr>
              <a:t>V(C’) = {B</a:t>
            </a:r>
            <a:r>
              <a:rPr lang="en-CA" sz="2000" b="1" dirty="0">
                <a:solidFill>
                  <a:srgbClr val="FF0000"/>
                </a:solidFill>
              </a:rPr>
              <a:t>, C, I, H</a:t>
            </a:r>
            <a:r>
              <a:rPr lang="en-CA" sz="2000" b="1" dirty="0" smtClean="0">
                <a:solidFill>
                  <a:srgbClr val="FF0000"/>
                </a:solidFill>
              </a:rPr>
              <a:t>}</a:t>
            </a:r>
            <a:endParaRPr lang="en-CA" sz="2000" b="1" dirty="0">
              <a:solidFill>
                <a:srgbClr val="002060"/>
              </a:solidFill>
            </a:endParaRPr>
          </a:p>
          <a:p>
            <a:r>
              <a:rPr lang="en-CA" sz="2000" b="1" dirty="0">
                <a:solidFill>
                  <a:srgbClr val="002060"/>
                </a:solidFill>
              </a:rPr>
              <a:t>E(G’)= {1, 2, 3, 4, 5, 6, 7, 8, 9, 10, 11, 12, 13, 14, 15, 16, 17}</a:t>
            </a:r>
          </a:p>
          <a:p>
            <a:r>
              <a:rPr lang="en-CA" sz="2000" b="1" dirty="0">
                <a:solidFill>
                  <a:srgbClr val="002060"/>
                </a:solidFill>
              </a:rPr>
              <a:t>V(G’) = {A, B, C, D, E, F, G, H, I, J}</a:t>
            </a:r>
          </a:p>
          <a:p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15706712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643312" cy="1600200"/>
          </a:xfrm>
        </p:spPr>
        <p:txBody>
          <a:bodyPr/>
          <a:lstStyle/>
          <a:p>
            <a:r>
              <a:rPr lang="en-CA" dirty="0" smtClean="0"/>
              <a:t>Iterate on G’</a:t>
            </a:r>
            <a:endParaRPr lang="en-CA" dirty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218" b="218"/>
          <a:stretch>
            <a:fillRect/>
          </a:stretch>
        </p:blipFill>
        <p:spPr>
          <a:xfrm>
            <a:off x="4772025" y="987425"/>
            <a:ext cx="6583363" cy="4873625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643313" cy="3811588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CA" sz="2000" b="1" dirty="0">
                <a:solidFill>
                  <a:srgbClr val="002060"/>
                </a:solidFill>
              </a:rPr>
              <a:t>Let G’ be the new graph </a:t>
            </a:r>
            <a:r>
              <a:rPr lang="en-CA" sz="2000" b="1" dirty="0" err="1">
                <a:solidFill>
                  <a:srgbClr val="002060"/>
                </a:solidFill>
              </a:rPr>
              <a:t>s.t.</a:t>
            </a:r>
            <a:endParaRPr lang="en-CA" sz="2000" b="1" dirty="0">
              <a:solidFill>
                <a:srgbClr val="002060"/>
              </a:solidFill>
            </a:endParaRPr>
          </a:p>
          <a:p>
            <a:r>
              <a:rPr lang="en-CA" sz="2000" b="1" dirty="0">
                <a:solidFill>
                  <a:srgbClr val="002060"/>
                </a:solidFill>
              </a:rPr>
              <a:t>E(G’)= E(G’) – E(C’) = {1, 3, 4, 5, 6, 7, 9, 10, 11, 14, 15, 16, 17 }</a:t>
            </a:r>
          </a:p>
          <a:p>
            <a:r>
              <a:rPr lang="en-CA" sz="2000" b="1" dirty="0">
                <a:solidFill>
                  <a:srgbClr val="002060"/>
                </a:solidFill>
              </a:rPr>
              <a:t>V(G’) =  V(G’) – {all isolated vertices once edges in E(C’) have been removed} </a:t>
            </a:r>
          </a:p>
          <a:p>
            <a:r>
              <a:rPr lang="en-CA" sz="2000" b="1" dirty="0">
                <a:solidFill>
                  <a:srgbClr val="002060"/>
                </a:solidFill>
              </a:rPr>
              <a:t>= {A, B, C, D, E, F, G, H, </a:t>
            </a:r>
            <a:r>
              <a:rPr lang="en-CA" sz="2000" b="1" dirty="0" smtClean="0">
                <a:solidFill>
                  <a:srgbClr val="002060"/>
                </a:solidFill>
              </a:rPr>
              <a:t>I</a:t>
            </a:r>
            <a:r>
              <a:rPr lang="en-CA" sz="2000" b="1" dirty="0">
                <a:solidFill>
                  <a:srgbClr val="002060"/>
                </a:solidFill>
              </a:rPr>
              <a:t>, J} </a:t>
            </a:r>
            <a:r>
              <a:rPr lang="en-CA" sz="2000" b="1" dirty="0">
                <a:solidFill>
                  <a:srgbClr val="002060"/>
                </a:solidFill>
                <a:sym typeface="Symbol" panose="05050102010706020507" pitchFamily="18" charset="2"/>
              </a:rPr>
              <a:t> </a:t>
            </a:r>
            <a:endParaRPr lang="en-CA" sz="2000" b="1" dirty="0">
              <a:solidFill>
                <a:srgbClr val="002060"/>
              </a:solidFill>
            </a:endParaRPr>
          </a:p>
          <a:p>
            <a:r>
              <a:rPr lang="en-CA" sz="2000" b="1" dirty="0" smtClean="0">
                <a:solidFill>
                  <a:srgbClr val="FF0000"/>
                </a:solidFill>
              </a:rPr>
              <a:t>C = C’= </a:t>
            </a:r>
            <a:r>
              <a:rPr lang="en-CA" sz="2000" b="1" dirty="0">
                <a:solidFill>
                  <a:srgbClr val="FF0000"/>
                </a:solidFill>
              </a:rPr>
              <a:t>B2C13I8H12B</a:t>
            </a:r>
          </a:p>
          <a:p>
            <a:r>
              <a:rPr lang="en-CA" sz="2000" b="1" dirty="0">
                <a:solidFill>
                  <a:srgbClr val="FF0000"/>
                </a:solidFill>
              </a:rPr>
              <a:t>E(C) = E(C’) = {2, 13, 8, 12 }</a:t>
            </a:r>
          </a:p>
          <a:p>
            <a:r>
              <a:rPr lang="en-CA" sz="2000" b="1" dirty="0">
                <a:solidFill>
                  <a:srgbClr val="FF0000"/>
                </a:solidFill>
              </a:rPr>
              <a:t>V(C) = V(C’) = {B, C, I, H}</a:t>
            </a:r>
            <a:endParaRPr lang="en-CA" sz="2000" b="1" dirty="0">
              <a:solidFill>
                <a:srgbClr val="002060"/>
              </a:solidFill>
            </a:endParaRPr>
          </a:p>
          <a:p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34661953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643312" cy="1600200"/>
          </a:xfrm>
        </p:spPr>
        <p:txBody>
          <a:bodyPr/>
          <a:lstStyle/>
          <a:p>
            <a:r>
              <a:rPr lang="en-CA" dirty="0" smtClean="0"/>
              <a:t>Iterate on C’</a:t>
            </a:r>
            <a:endParaRPr lang="en-CA" dirty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218" b="218"/>
          <a:stretch>
            <a:fillRect/>
          </a:stretch>
        </p:blipFill>
        <p:spPr>
          <a:xfrm>
            <a:off x="4772025" y="987425"/>
            <a:ext cx="6583363" cy="4873625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643313" cy="3811588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CA" sz="2000" b="1" dirty="0" smtClean="0"/>
              <a:t>Pick a vertex w from V(C)</a:t>
            </a:r>
            <a:r>
              <a:rPr lang="en-CA" sz="2000" b="1" dirty="0" smtClean="0">
                <a:sym typeface="Symbol" panose="05050102010706020507" pitchFamily="18" charset="2"/>
              </a:rPr>
              <a:t>V(G’)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CA" sz="2000" b="1" dirty="0" smtClean="0">
                <a:sym typeface="Symbol" panose="05050102010706020507" pitchFamily="18" charset="2"/>
              </a:rPr>
              <a:t>w = H</a:t>
            </a:r>
            <a:endParaRPr lang="en-CA" sz="2000" b="1" dirty="0" smtClean="0"/>
          </a:p>
          <a:p>
            <a:r>
              <a:rPr lang="en-CA" sz="2000" b="1" dirty="0" smtClean="0">
                <a:solidFill>
                  <a:srgbClr val="002060"/>
                </a:solidFill>
              </a:rPr>
              <a:t>E(G</a:t>
            </a:r>
            <a:r>
              <a:rPr lang="en-CA" sz="2000" b="1" dirty="0">
                <a:solidFill>
                  <a:srgbClr val="002060"/>
                </a:solidFill>
              </a:rPr>
              <a:t>’)= </a:t>
            </a:r>
            <a:r>
              <a:rPr lang="en-CA" sz="2000" b="1" dirty="0" smtClean="0">
                <a:solidFill>
                  <a:srgbClr val="002060"/>
                </a:solidFill>
              </a:rPr>
              <a:t>{</a:t>
            </a:r>
            <a:r>
              <a:rPr lang="en-CA" sz="2000" b="1" dirty="0">
                <a:solidFill>
                  <a:srgbClr val="002060"/>
                </a:solidFill>
              </a:rPr>
              <a:t>1, 3, 4, 5, 6, 7, 9, 10, 11, 14, 15, 16, 17 }</a:t>
            </a:r>
          </a:p>
          <a:p>
            <a:r>
              <a:rPr lang="en-CA" sz="2000" b="1" dirty="0">
                <a:solidFill>
                  <a:srgbClr val="002060"/>
                </a:solidFill>
              </a:rPr>
              <a:t>V(G’) </a:t>
            </a:r>
            <a:r>
              <a:rPr lang="en-CA" sz="2000" b="1" dirty="0" smtClean="0">
                <a:solidFill>
                  <a:srgbClr val="002060"/>
                </a:solidFill>
              </a:rPr>
              <a:t>= </a:t>
            </a:r>
            <a:r>
              <a:rPr lang="en-CA" sz="2000" b="1" dirty="0">
                <a:solidFill>
                  <a:srgbClr val="002060"/>
                </a:solidFill>
              </a:rPr>
              <a:t>{A, B, C, D, E, F, G, H, </a:t>
            </a:r>
            <a:r>
              <a:rPr lang="en-CA" sz="2000" b="1" dirty="0" smtClean="0">
                <a:solidFill>
                  <a:srgbClr val="002060"/>
                </a:solidFill>
              </a:rPr>
              <a:t>I</a:t>
            </a:r>
            <a:r>
              <a:rPr lang="en-CA" sz="2000" b="1" dirty="0">
                <a:solidFill>
                  <a:srgbClr val="002060"/>
                </a:solidFill>
              </a:rPr>
              <a:t>, J</a:t>
            </a:r>
            <a:r>
              <a:rPr lang="en-CA" sz="2000" b="1" dirty="0" smtClean="0">
                <a:solidFill>
                  <a:srgbClr val="002060"/>
                </a:solidFill>
              </a:rPr>
              <a:t>}</a:t>
            </a:r>
          </a:p>
          <a:p>
            <a:r>
              <a:rPr lang="en-CA" sz="2000" b="1" dirty="0" smtClean="0"/>
              <a:t>C </a:t>
            </a:r>
            <a:r>
              <a:rPr lang="en-CA" sz="2000" b="1" dirty="0"/>
              <a:t>= </a:t>
            </a:r>
            <a:r>
              <a:rPr lang="en-CA" sz="2000" b="1" dirty="0" smtClean="0"/>
              <a:t>B2C13I8H12B</a:t>
            </a:r>
            <a:endParaRPr lang="en-CA" sz="2000" b="1" dirty="0"/>
          </a:p>
          <a:p>
            <a:r>
              <a:rPr lang="en-CA" sz="2000" b="1" dirty="0"/>
              <a:t>E(C) = </a:t>
            </a:r>
            <a:r>
              <a:rPr lang="en-CA" sz="2000" b="1" dirty="0" smtClean="0"/>
              <a:t>{</a:t>
            </a:r>
            <a:r>
              <a:rPr lang="en-CA" sz="2000" b="1" dirty="0"/>
              <a:t>2, 13, 8, 12 }</a:t>
            </a:r>
          </a:p>
          <a:p>
            <a:r>
              <a:rPr lang="en-CA" sz="2000" b="1" dirty="0"/>
              <a:t>V(C) = </a:t>
            </a:r>
            <a:r>
              <a:rPr lang="en-CA" sz="2000" b="1" dirty="0" smtClean="0"/>
              <a:t>{</a:t>
            </a:r>
            <a:r>
              <a:rPr lang="en-CA" sz="2000" b="1" dirty="0"/>
              <a:t>B, C, I, H}</a:t>
            </a:r>
          </a:p>
          <a:p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22584705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643312" cy="1600200"/>
          </a:xfrm>
        </p:spPr>
        <p:txBody>
          <a:bodyPr/>
          <a:lstStyle/>
          <a:p>
            <a:r>
              <a:rPr lang="en-CA" dirty="0"/>
              <a:t>Iterate on </a:t>
            </a:r>
            <a:r>
              <a:rPr lang="en-CA" dirty="0" smtClean="0"/>
              <a:t>C’</a:t>
            </a:r>
            <a:endParaRPr lang="en-CA" dirty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3"/>
          <a:srcRect t="218" b="218"/>
          <a:stretch>
            <a:fillRect/>
          </a:stretch>
        </p:blipFill>
        <p:spPr>
          <a:xfrm>
            <a:off x="4772025" y="987425"/>
            <a:ext cx="6583363" cy="4873625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643313" cy="3811588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CA" sz="2000" b="1" dirty="0" smtClean="0"/>
              <a:t>Let C’ = circuit of G’ starting at w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CA" sz="2000" b="1" dirty="0" smtClean="0">
                <a:solidFill>
                  <a:srgbClr val="FF0000"/>
                </a:solidFill>
              </a:rPr>
              <a:t>C’ = H15E5F6G7H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CA" sz="2000" b="1" dirty="0" smtClean="0"/>
              <a:t>Integrate C’ into C:</a:t>
            </a:r>
          </a:p>
          <a:p>
            <a:r>
              <a:rPr lang="en-CA" sz="2000" b="1" dirty="0"/>
              <a:t>C = </a:t>
            </a:r>
            <a:r>
              <a:rPr lang="en-CA" sz="2000" b="1" dirty="0" smtClean="0"/>
              <a:t>B2C13I8</a:t>
            </a:r>
            <a:r>
              <a:rPr lang="en-CA" sz="2000" b="1" dirty="0" smtClean="0">
                <a:solidFill>
                  <a:srgbClr val="FF0000"/>
                </a:solidFill>
              </a:rPr>
              <a:t>H15E5F6G7H</a:t>
            </a:r>
            <a:r>
              <a:rPr lang="en-CA" sz="2000" b="1" dirty="0" smtClean="0"/>
              <a:t>12B</a:t>
            </a:r>
            <a:endParaRPr lang="en-CA" sz="2000" b="1" dirty="0"/>
          </a:p>
          <a:p>
            <a:r>
              <a:rPr lang="en-CA" sz="2000" b="1" dirty="0"/>
              <a:t>E(C) = {2, 13, 8, </a:t>
            </a:r>
            <a:r>
              <a:rPr lang="en-CA" sz="2000" b="1" dirty="0" smtClean="0"/>
              <a:t>12, </a:t>
            </a:r>
            <a:r>
              <a:rPr lang="en-CA" sz="2000" b="1" dirty="0" smtClean="0">
                <a:solidFill>
                  <a:srgbClr val="FF0000"/>
                </a:solidFill>
              </a:rPr>
              <a:t>15, 5, 6, 7 </a:t>
            </a:r>
            <a:r>
              <a:rPr lang="en-CA" sz="2000" b="1" dirty="0"/>
              <a:t>}</a:t>
            </a:r>
          </a:p>
          <a:p>
            <a:r>
              <a:rPr lang="en-CA" sz="2000" b="1" dirty="0"/>
              <a:t>V(C) = {B, C, I, </a:t>
            </a:r>
            <a:r>
              <a:rPr lang="en-CA" sz="2000" b="1" dirty="0" smtClean="0"/>
              <a:t>H, </a:t>
            </a:r>
            <a:r>
              <a:rPr lang="en-CA" sz="2000" b="1" dirty="0" smtClean="0">
                <a:solidFill>
                  <a:srgbClr val="FF0000"/>
                </a:solidFill>
              </a:rPr>
              <a:t>E, F, G</a:t>
            </a:r>
            <a:r>
              <a:rPr lang="en-CA" sz="2000" b="1" dirty="0" smtClean="0"/>
              <a:t>}</a:t>
            </a:r>
            <a:endParaRPr lang="en-CA" sz="2000" b="1" dirty="0">
              <a:solidFill>
                <a:srgbClr val="FF0000"/>
              </a:solidFill>
            </a:endParaRPr>
          </a:p>
          <a:p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33689785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643312" cy="1600200"/>
          </a:xfrm>
        </p:spPr>
        <p:txBody>
          <a:bodyPr/>
          <a:lstStyle/>
          <a:p>
            <a:r>
              <a:rPr lang="en-CA" dirty="0" smtClean="0"/>
              <a:t>Iterate on G’</a:t>
            </a:r>
            <a:endParaRPr lang="en-CA" dirty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218" b="218"/>
          <a:stretch>
            <a:fillRect/>
          </a:stretch>
        </p:blipFill>
        <p:spPr>
          <a:xfrm>
            <a:off x="4772025" y="987425"/>
            <a:ext cx="6583363" cy="4873625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643313" cy="3811588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CA" sz="2000" b="1" dirty="0">
                <a:solidFill>
                  <a:srgbClr val="002060"/>
                </a:solidFill>
              </a:rPr>
              <a:t>Let G’ be the new graph </a:t>
            </a:r>
            <a:r>
              <a:rPr lang="en-CA" sz="2000" b="1" dirty="0" err="1">
                <a:solidFill>
                  <a:srgbClr val="002060"/>
                </a:solidFill>
              </a:rPr>
              <a:t>s.t.</a:t>
            </a:r>
            <a:endParaRPr lang="en-CA" sz="2000" b="1" dirty="0">
              <a:solidFill>
                <a:srgbClr val="002060"/>
              </a:solidFill>
            </a:endParaRPr>
          </a:p>
          <a:p>
            <a:r>
              <a:rPr lang="en-CA" sz="2000" b="1" dirty="0">
                <a:solidFill>
                  <a:srgbClr val="002060"/>
                </a:solidFill>
              </a:rPr>
              <a:t>E(G’)= E(G’) – E(C’) = {1, 3, 4, </a:t>
            </a:r>
            <a:r>
              <a:rPr lang="en-CA" sz="2000" b="1" dirty="0" smtClean="0">
                <a:solidFill>
                  <a:srgbClr val="002060"/>
                </a:solidFill>
              </a:rPr>
              <a:t>9</a:t>
            </a:r>
            <a:r>
              <a:rPr lang="en-CA" sz="2000" b="1" dirty="0">
                <a:solidFill>
                  <a:srgbClr val="002060"/>
                </a:solidFill>
              </a:rPr>
              <a:t>, 10, 11, 14, </a:t>
            </a:r>
            <a:r>
              <a:rPr lang="en-CA" sz="2000" b="1" dirty="0" smtClean="0">
                <a:solidFill>
                  <a:srgbClr val="002060"/>
                </a:solidFill>
              </a:rPr>
              <a:t>16</a:t>
            </a:r>
            <a:r>
              <a:rPr lang="en-CA" sz="2000" b="1" dirty="0">
                <a:solidFill>
                  <a:srgbClr val="002060"/>
                </a:solidFill>
              </a:rPr>
              <a:t>, 17 }</a:t>
            </a:r>
          </a:p>
          <a:p>
            <a:r>
              <a:rPr lang="en-CA" sz="2000" b="1" dirty="0">
                <a:solidFill>
                  <a:srgbClr val="002060"/>
                </a:solidFill>
              </a:rPr>
              <a:t>V(G’) =  V(G’) – {all isolated vertices once edges in E(C’) have been removed} </a:t>
            </a:r>
          </a:p>
          <a:p>
            <a:r>
              <a:rPr lang="en-CA" sz="2000" b="1" dirty="0">
                <a:solidFill>
                  <a:srgbClr val="002060"/>
                </a:solidFill>
              </a:rPr>
              <a:t>= {A, B, C, D, E, </a:t>
            </a:r>
            <a:r>
              <a:rPr lang="en-CA" sz="2000" b="1" dirty="0" smtClean="0">
                <a:solidFill>
                  <a:srgbClr val="002060"/>
                </a:solidFill>
              </a:rPr>
              <a:t>G</a:t>
            </a:r>
            <a:r>
              <a:rPr lang="en-CA" sz="2000" b="1" dirty="0">
                <a:solidFill>
                  <a:srgbClr val="002060"/>
                </a:solidFill>
              </a:rPr>
              <a:t>, </a:t>
            </a:r>
            <a:r>
              <a:rPr lang="en-CA" sz="2000" b="1" dirty="0" smtClean="0">
                <a:solidFill>
                  <a:srgbClr val="002060"/>
                </a:solidFill>
              </a:rPr>
              <a:t>I</a:t>
            </a:r>
            <a:r>
              <a:rPr lang="en-CA" sz="2000" b="1" dirty="0">
                <a:solidFill>
                  <a:srgbClr val="002060"/>
                </a:solidFill>
              </a:rPr>
              <a:t>, J} </a:t>
            </a:r>
            <a:r>
              <a:rPr lang="en-CA" sz="2000" b="1" dirty="0">
                <a:solidFill>
                  <a:srgbClr val="002060"/>
                </a:solidFill>
                <a:sym typeface="Symbol" panose="05050102010706020507" pitchFamily="18" charset="2"/>
              </a:rPr>
              <a:t> </a:t>
            </a:r>
            <a:endParaRPr lang="en-CA" sz="2000" b="1" dirty="0">
              <a:solidFill>
                <a:srgbClr val="002060"/>
              </a:solidFill>
            </a:endParaRPr>
          </a:p>
          <a:p>
            <a:r>
              <a:rPr lang="en-CA" sz="2000" b="1" dirty="0"/>
              <a:t>C = B2C13I8</a:t>
            </a:r>
            <a:r>
              <a:rPr lang="en-CA" sz="2000" b="1" dirty="0">
                <a:solidFill>
                  <a:srgbClr val="FF0000"/>
                </a:solidFill>
              </a:rPr>
              <a:t>H15E5F6G7H</a:t>
            </a:r>
            <a:r>
              <a:rPr lang="en-CA" sz="2000" b="1" dirty="0"/>
              <a:t>12B</a:t>
            </a:r>
          </a:p>
          <a:p>
            <a:r>
              <a:rPr lang="en-CA" sz="2000" b="1" dirty="0"/>
              <a:t>E(C) = {2, 13, 8, 12, 15, 5, 6, 7 }</a:t>
            </a:r>
          </a:p>
          <a:p>
            <a:r>
              <a:rPr lang="en-CA" sz="2000" b="1" dirty="0"/>
              <a:t>V(C) = {B, C, I, H, E, F, G}</a:t>
            </a:r>
            <a:endParaRPr lang="en-CA" sz="2000" b="1" dirty="0">
              <a:solidFill>
                <a:srgbClr val="FF0000"/>
              </a:solidFill>
            </a:endParaRPr>
          </a:p>
          <a:p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18457884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</TotalTime>
  <Words>1827</Words>
  <Application>Microsoft Office PowerPoint</Application>
  <PresentationFormat>Widescreen</PresentationFormat>
  <Paragraphs>143</Paragraphs>
  <Slides>18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Symbol</vt:lpstr>
      <vt:lpstr>Wingdings</vt:lpstr>
      <vt:lpstr>Office Theme</vt:lpstr>
      <vt:lpstr>CPS420 Euler Circuit Construction</vt:lpstr>
      <vt:lpstr>Original Graph G</vt:lpstr>
      <vt:lpstr>Graph G’</vt:lpstr>
      <vt:lpstr>Graph G’</vt:lpstr>
      <vt:lpstr>Circuit C=C’</vt:lpstr>
      <vt:lpstr>Iterate on G’</vt:lpstr>
      <vt:lpstr>Iterate on C’</vt:lpstr>
      <vt:lpstr>Iterate on C’</vt:lpstr>
      <vt:lpstr>Iterate on G’</vt:lpstr>
      <vt:lpstr>Iterate on C’</vt:lpstr>
      <vt:lpstr>Iterate on C’</vt:lpstr>
      <vt:lpstr>Iterate on G’</vt:lpstr>
      <vt:lpstr>Iterate on C’</vt:lpstr>
      <vt:lpstr>Iterate on C’</vt:lpstr>
      <vt:lpstr>Iterate on G’</vt:lpstr>
      <vt:lpstr>Iterate on C’</vt:lpstr>
      <vt:lpstr>Iterate on C’</vt:lpstr>
      <vt:lpstr>Iterate on G’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Euler Circuit Construction</dc:title>
  <dc:creator>Sophie Quigley</dc:creator>
  <cp:lastModifiedBy>Sophie Quigley</cp:lastModifiedBy>
  <cp:revision>34</cp:revision>
  <dcterms:created xsi:type="dcterms:W3CDTF">2019-02-25T01:22:28Z</dcterms:created>
  <dcterms:modified xsi:type="dcterms:W3CDTF">2020-02-15T04:46:22Z</dcterms:modified>
</cp:coreProperties>
</file>